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364" r:id="rId2"/>
    <p:sldId id="374" r:id="rId3"/>
    <p:sldId id="373" r:id="rId4"/>
    <p:sldId id="366" r:id="rId5"/>
    <p:sldId id="367" r:id="rId6"/>
    <p:sldId id="368" r:id="rId7"/>
    <p:sldId id="369" r:id="rId8"/>
    <p:sldId id="371" r:id="rId9"/>
    <p:sldId id="370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D0"/>
    <a:srgbClr val="0B33B5"/>
    <a:srgbClr val="007635"/>
    <a:srgbClr val="C9925B"/>
    <a:srgbClr val="BF7F3F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016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8E26AD6-EB56-47EA-9331-F313C848DB03}" type="datetimeFigureOut">
              <a:rPr lang="en-US" smtClean="0"/>
              <a:pPr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4BC9842-20CC-4DC4-AA44-CE6FE001D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20F1C62-118F-D84A-AB43-98AF7D843039}" type="datetimeFigureOut">
              <a:rPr lang="en-US" smtClean="0"/>
              <a:pPr/>
              <a:t>12/18/12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4FB6E35-CAE0-8A4A-A35D-398FBC8D5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243840"/>
            <a:ext cx="9144000" cy="614172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</a:rPr>
              <a:t>Interpretive Task (Reading Comprehension)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are going to read an email John sent from China to his friends in the United States.  Please answer two questions after you read the email.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 Where did John go that night?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Did John enjoy this evening?</a:t>
            </a:r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r>
              <a:rPr lang="zh-CN" altLang="en-US" sz="2200" dirty="0" smtClean="0">
                <a:solidFill>
                  <a:schemeClr val="tx1"/>
                </a:solidFill>
              </a:rPr>
              <a:t> </a:t>
            </a:r>
          </a:p>
          <a:p>
            <a:endParaRPr lang="zh-CN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15240" y="7620"/>
            <a:ext cx="9326880" cy="669798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2000" dirty="0" smtClean="0">
                <a:solidFill>
                  <a:srgbClr val="0B33B5"/>
                </a:solidFill>
              </a:rPr>
              <a:t>你 们  好  ！    这  是    约翰。 </a:t>
            </a:r>
          </a:p>
          <a:p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Nǐmen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hǎo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！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Zhè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shì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Yuēhàn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endParaRPr lang="en-US" altLang="zh-CN" sz="2000" dirty="0" smtClean="0">
              <a:solidFill>
                <a:schemeClr val="tx1"/>
              </a:solidFill>
            </a:endParaRPr>
          </a:p>
          <a:p>
            <a:r>
              <a:rPr lang="zh-CN" altLang="en-US" sz="2000" dirty="0" smtClean="0">
                <a:solidFill>
                  <a:srgbClr val="0B33B5"/>
                </a:solidFill>
              </a:rPr>
              <a:t>今  天  我 同   学  请   我去了 一 个 晚  会  。  晚  会     在  大 学  生      酒  吧 。 </a:t>
            </a:r>
          </a:p>
          <a:p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tóngxué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qǐngwǒ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qùle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yígè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wǎnhuì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。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Wǎnhuì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zài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dàxuésheng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jiǔbā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。 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r>
              <a:rPr lang="zh-CN" altLang="en-US" sz="2000" dirty="0" smtClean="0">
                <a:solidFill>
                  <a:srgbClr val="0B33B5"/>
                </a:solidFill>
              </a:rPr>
              <a:t>我 没  去 过  大 学  生    酒  吧 ，      今  天   我 去 了 那 儿 。 </a:t>
            </a:r>
          </a:p>
          <a:p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qùguò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dàxuésheng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jiǔbā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，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qùle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nàér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 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r>
              <a:rPr lang="zh-CN" altLang="en-US" sz="2000" dirty="0" smtClean="0">
                <a:solidFill>
                  <a:srgbClr val="0B33B5"/>
                </a:solidFill>
              </a:rPr>
              <a:t>我 喝 过       红   茶  ，  没  喝 过  白  茶  ，   今  天   我 喝 了 白  茶  。 </a:t>
            </a:r>
          </a:p>
          <a:p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hēguò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hóngchá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hēguò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báichá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hēle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báichá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。 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r>
              <a:rPr lang="zh-CN" altLang="en-US" sz="2000" dirty="0" smtClean="0">
                <a:solidFill>
                  <a:srgbClr val="0B33B5"/>
                </a:solidFill>
              </a:rPr>
              <a:t>我 吃  过  中    国  菜  ， 没     吃  过       川    菜  ， 今  天   我 吃  了 川    菜  。 </a:t>
            </a:r>
          </a:p>
          <a:p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chīguò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zhōngguócài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,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chīguò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chuāncài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chīle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chuāncài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 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r>
              <a:rPr lang="zh-CN" altLang="en-US" sz="2000" dirty="0" smtClean="0">
                <a:solidFill>
                  <a:srgbClr val="0B33B5"/>
                </a:solidFill>
              </a:rPr>
              <a:t>我 见   过      很  多  人  ，   没     见   过    这  么 多      中    国  人 。 </a:t>
            </a:r>
          </a:p>
          <a:p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jiànguò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hěnduō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jiànguò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zhèmeduō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zhōngguórén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 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r>
              <a:rPr lang="zh-CN" altLang="en-US" sz="2000" dirty="0" smtClean="0">
                <a:solidFill>
                  <a:srgbClr val="0B33B5"/>
                </a:solidFill>
              </a:rPr>
              <a:t>今  天   我  认  识  了 很  多  新  同   学  。      今  天   我 很  高  兴   。 </a:t>
            </a:r>
          </a:p>
          <a:p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rènshí</a:t>
            </a:r>
            <a:r>
              <a:rPr lang="fr-FR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 </a:t>
            </a:r>
            <a:r>
              <a:rPr lang="fr-FR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hěnduō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xīn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tóngxué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。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hěn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gāoxìng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 </a:t>
            </a:r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r>
              <a:rPr lang="zh-CN" altLang="en-US" sz="2200" dirty="0" smtClean="0">
                <a:solidFill>
                  <a:schemeClr val="tx1"/>
                </a:solidFill>
              </a:rPr>
              <a:t> </a:t>
            </a:r>
          </a:p>
          <a:p>
            <a:endParaRPr lang="zh-CN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15240" y="7620"/>
            <a:ext cx="9326880" cy="669798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Nǐmen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hǎo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！ 这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shì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Yuēhàn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altLang="zh-CN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tóngxué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请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qùle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yígè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wǎnhuì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。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Wǎnhuì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zài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dàxuésheng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jiǔbā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。 </a:t>
            </a:r>
          </a:p>
          <a:p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méi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qù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过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dàxuésheng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jiǔbā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，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qùle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nàér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 </a:t>
            </a:r>
          </a:p>
          <a:p>
            <a:endParaRPr lang="en-US" altLang="zh-CN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hē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过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hóng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茶，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méi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hē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过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bái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茶，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hēle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bái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茶。 </a:t>
            </a:r>
          </a:p>
          <a:p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吃过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zhōngguó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菜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,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méi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吃过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chuān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菜 ，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吃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chuān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菜 。 </a:t>
            </a:r>
          </a:p>
          <a:p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jiàn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过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hěnduō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人 ，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méi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jiàn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过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zhèmeduō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zhōngguó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人。 </a:t>
            </a:r>
          </a:p>
          <a:p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认  识</a:t>
            </a:r>
            <a:r>
              <a:rPr lang="fr-FR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 </a:t>
            </a:r>
            <a:r>
              <a:rPr lang="fr-FR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hěnduō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xīn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tóngxué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。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Jīntiān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wǒ</a:t>
            </a:r>
            <a:r>
              <a:rPr lang="zh-CN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hěn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gāoxìng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 </a:t>
            </a:r>
          </a:p>
          <a:p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zh-CN" alt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243840"/>
            <a:ext cx="9144000" cy="614172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r>
              <a:rPr lang="en-US" sz="2400" b="1" dirty="0" smtClean="0">
                <a:solidFill>
                  <a:srgbClr val="7030A0"/>
                </a:solidFill>
              </a:rPr>
              <a:t>Interpretive Task (Reading Comprehension)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 the email again, and answer the following questions.</a:t>
            </a:r>
            <a:endParaRPr lang="zh-CN" altLang="en-US" sz="2400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Has John been to that bar before?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Has John had white tea before?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Has John had Szechuan Food before?</a:t>
            </a:r>
            <a:endParaRPr lang="zh-CN" altLang="en-US" sz="2400" dirty="0" smtClean="0">
              <a:solidFill>
                <a:srgbClr val="7030A0"/>
              </a:solidFill>
            </a:endParaRPr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r>
              <a:rPr lang="zh-CN" altLang="en-US" sz="2200" dirty="0" smtClean="0">
                <a:solidFill>
                  <a:schemeClr val="tx1"/>
                </a:solidFill>
              </a:rPr>
              <a:t> </a:t>
            </a:r>
          </a:p>
          <a:p>
            <a:endParaRPr lang="zh-CN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7764"/>
            <a:ext cx="8229600" cy="1143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3600" dirty="0" smtClean="0">
                <a:solidFill>
                  <a:srgbClr val="7030A0"/>
                </a:solidFill>
              </a:rPr>
              <a:t>Has John been to that place before?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233"/>
            <a:ext cx="4040188" cy="639762"/>
          </a:xfrm>
        </p:spPr>
        <p:txBody>
          <a:bodyPr anchor="t"/>
          <a:lstStyle/>
          <a:p>
            <a:pPr algn="ctr"/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71233"/>
            <a:ext cx="4041775" cy="639762"/>
          </a:xfrm>
        </p:spPr>
        <p:txBody>
          <a:bodyPr anchor="t"/>
          <a:lstStyle/>
          <a:p>
            <a:pPr algn="ctr"/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11" name="Picture 3" descr="C:\Users\Ke Peng\AppData\Local\Microsoft\Windows\Temporary Internet Files\Content.IE5\R4FCRX1Q\MC90014966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39595"/>
            <a:ext cx="3840668" cy="3318586"/>
          </a:xfrm>
          <a:prstGeom prst="rect">
            <a:avLst/>
          </a:prstGeom>
          <a:noFill/>
        </p:spPr>
      </p:pic>
      <p:sp>
        <p:nvSpPr>
          <p:cNvPr id="12" name="Text Placeholder 2"/>
          <p:cNvSpPr txBox="1">
            <a:spLocks/>
          </p:cNvSpPr>
          <p:nvPr/>
        </p:nvSpPr>
        <p:spPr>
          <a:xfrm>
            <a:off x="184467" y="5467033"/>
            <a:ext cx="4460557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lvl="0" algn="ctr" defTabSz="914400">
              <a:spcBef>
                <a:spcPct val="20000"/>
              </a:spcBef>
            </a:pPr>
            <a:r>
              <a:rPr lang="en-US" altLang="zh-CN" sz="2800" strike="sngStrike" dirty="0" err="1" smtClean="0">
                <a:solidFill>
                  <a:srgbClr val="C00000"/>
                </a:solidFill>
              </a:rPr>
              <a:t>Méi</a:t>
            </a:r>
            <a:r>
              <a:rPr lang="en-US" altLang="zh-CN" sz="2800" strike="sngStrike" dirty="0" smtClean="0">
                <a:solidFill>
                  <a:srgbClr val="C00000"/>
                </a:solidFill>
              </a:rPr>
              <a:t> </a:t>
            </a:r>
            <a:r>
              <a:rPr lang="en-US" altLang="zh-CN" sz="2800" strike="sngStrike" dirty="0" err="1" smtClean="0">
                <a:solidFill>
                  <a:srgbClr val="C00000"/>
                </a:solidFill>
              </a:rPr>
              <a:t>qùguò</a:t>
            </a:r>
            <a:r>
              <a:rPr lang="en-US" altLang="zh-CN" sz="2800" strike="sngStrike" dirty="0" smtClean="0">
                <a:solidFill>
                  <a:srgbClr val="C00000"/>
                </a:solidFill>
              </a:rPr>
              <a:t> </a:t>
            </a:r>
            <a:r>
              <a:rPr lang="en-US" altLang="zh-CN" sz="2800" strike="sngStrike" dirty="0" err="1" smtClean="0">
                <a:solidFill>
                  <a:srgbClr val="C00000"/>
                </a:solidFill>
              </a:rPr>
              <a:t>Dàxuésheng</a:t>
            </a:r>
            <a:r>
              <a:rPr lang="en-US" altLang="zh-CN" sz="2800" strike="sngStrike" dirty="0" smtClean="0">
                <a:solidFill>
                  <a:srgbClr val="C00000"/>
                </a:solidFill>
              </a:rPr>
              <a:t> </a:t>
            </a:r>
            <a:r>
              <a:rPr lang="en-US" altLang="zh-CN" sz="2800" strike="sngStrike" dirty="0" err="1" smtClean="0">
                <a:solidFill>
                  <a:srgbClr val="C00000"/>
                </a:solidFill>
              </a:rPr>
              <a:t>Jiǔbā</a:t>
            </a:r>
            <a:endParaRPr kumimoji="0" lang="en-US" sz="2800" b="1" i="0" u="none" strike="sng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C:\Users\Ke Peng\AppData\Local\Microsoft\Windows\Temporary Internet Files\Content.IE5\R4FCRX1Q\MC90014966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12289" y="1954313"/>
            <a:ext cx="3637351" cy="3142907"/>
          </a:xfrm>
          <a:prstGeom prst="rect">
            <a:avLst/>
          </a:prstGeom>
          <a:noFill/>
        </p:spPr>
      </p:pic>
      <p:sp>
        <p:nvSpPr>
          <p:cNvPr id="16" name="Text Placeholder 2"/>
          <p:cNvSpPr txBox="1">
            <a:spLocks/>
          </p:cNvSpPr>
          <p:nvPr/>
        </p:nvSpPr>
        <p:spPr>
          <a:xfrm>
            <a:off x="4912289" y="546703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en-US" altLang="zh-CN" sz="2800" dirty="0" err="1" smtClean="0">
                <a:solidFill>
                  <a:srgbClr val="0B33B5"/>
                </a:solidFill>
              </a:rPr>
              <a:t>Qùguò</a:t>
            </a:r>
            <a:r>
              <a:rPr lang="en-US" altLang="zh-CN" sz="2800" dirty="0" smtClean="0">
                <a:solidFill>
                  <a:srgbClr val="0B33B5"/>
                </a:solidFill>
              </a:rPr>
              <a:t> </a:t>
            </a:r>
            <a:r>
              <a:rPr lang="en-US" altLang="zh-CN" sz="2800" dirty="0" err="1" smtClean="0">
                <a:solidFill>
                  <a:srgbClr val="0B33B5"/>
                </a:solidFill>
              </a:rPr>
              <a:t>Dàxuésheng</a:t>
            </a:r>
            <a:r>
              <a:rPr lang="en-US" altLang="zh-CN" sz="2800" dirty="0" smtClean="0">
                <a:solidFill>
                  <a:srgbClr val="0B33B5"/>
                </a:solidFill>
              </a:rPr>
              <a:t> </a:t>
            </a:r>
            <a:r>
              <a:rPr lang="en-US" altLang="zh-CN" sz="2800" dirty="0" err="1" smtClean="0">
                <a:solidFill>
                  <a:srgbClr val="0B33B5"/>
                </a:solidFill>
              </a:rPr>
              <a:t>Jiǔbā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B33B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01040" y="2136215"/>
            <a:ext cx="3535868" cy="29000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2000" y="2136215"/>
            <a:ext cx="3139440" cy="30219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86400" y="4038600"/>
            <a:ext cx="838200" cy="906220"/>
          </a:xfrm>
          <a:prstGeom prst="line">
            <a:avLst/>
          </a:prstGeom>
          <a:ln w="57150">
            <a:solidFill>
              <a:srgbClr val="009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309362" y="2606040"/>
            <a:ext cx="2636518" cy="2338780"/>
          </a:xfrm>
          <a:prstGeom prst="line">
            <a:avLst/>
          </a:prstGeom>
          <a:ln w="57150">
            <a:solidFill>
              <a:srgbClr val="009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4468" y="6321792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Pictures are selected from the Clip Art Library that comes with Microsoft Office Package.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C:\Users\Ke Peng\AppData\Local\Microsoft\Windows\Temporary Internet Files\Content.IE5\R4FCRX1Q\MC900311098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2665" y="2423588"/>
            <a:ext cx="3853088" cy="268887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08" y="-11776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Has John had white tea before?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233"/>
            <a:ext cx="4040188" cy="639762"/>
          </a:xfrm>
        </p:spPr>
        <p:txBody>
          <a:bodyPr anchor="t"/>
          <a:lstStyle/>
          <a:p>
            <a:pPr algn="ctr"/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71233"/>
            <a:ext cx="4041775" cy="639762"/>
          </a:xfrm>
        </p:spPr>
        <p:txBody>
          <a:bodyPr anchor="t"/>
          <a:lstStyle/>
          <a:p>
            <a:pPr algn="ctr"/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184467" y="5467033"/>
            <a:ext cx="4628197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lvl="0" algn="ctr" defTabSz="914400">
              <a:spcBef>
                <a:spcPct val="20000"/>
              </a:spcBef>
            </a:pPr>
            <a:r>
              <a:rPr lang="en-US" altLang="zh-CN" sz="2800" strike="sngStrike" dirty="0" err="1" smtClean="0">
                <a:solidFill>
                  <a:srgbClr val="C00000"/>
                </a:solidFill>
              </a:rPr>
              <a:t>Méi</a:t>
            </a:r>
            <a:r>
              <a:rPr lang="en-US" altLang="zh-CN" sz="2800" strike="sngStrike" dirty="0" smtClean="0">
                <a:solidFill>
                  <a:srgbClr val="C00000"/>
                </a:solidFill>
              </a:rPr>
              <a:t> </a:t>
            </a:r>
            <a:r>
              <a:rPr lang="en-US" altLang="zh-CN" sz="2800" strike="sngStrike" dirty="0" err="1" smtClean="0">
                <a:solidFill>
                  <a:srgbClr val="C00000"/>
                </a:solidFill>
              </a:rPr>
              <a:t>hēguò</a:t>
            </a:r>
            <a:r>
              <a:rPr lang="en-US" altLang="zh-CN" sz="2800" strike="sngStrike" dirty="0" smtClean="0">
                <a:solidFill>
                  <a:srgbClr val="C00000"/>
                </a:solidFill>
              </a:rPr>
              <a:t> </a:t>
            </a:r>
            <a:r>
              <a:rPr lang="en-US" altLang="zh-CN" sz="2800" strike="sngStrike" dirty="0" err="1" smtClean="0">
                <a:solidFill>
                  <a:srgbClr val="C00000"/>
                </a:solidFill>
              </a:rPr>
              <a:t>Báichá</a:t>
            </a:r>
            <a:r>
              <a:rPr lang="en-US" altLang="zh-CN" sz="2800" strike="sngStrike" dirty="0" smtClean="0">
                <a:solidFill>
                  <a:srgbClr val="C00000"/>
                </a:solidFill>
              </a:rPr>
              <a:t> / White Tea</a:t>
            </a:r>
            <a:endParaRPr kumimoji="0" lang="en-US" sz="2800" b="1" i="0" u="none" strike="sng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721225" y="5421313"/>
            <a:ext cx="4307452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spcBef>
                <a:spcPct val="20000"/>
              </a:spcBef>
            </a:pPr>
            <a:r>
              <a:rPr lang="en-US" altLang="zh-CN" sz="2800" dirty="0" err="1" smtClean="0">
                <a:solidFill>
                  <a:srgbClr val="0B33B5"/>
                </a:solidFill>
              </a:rPr>
              <a:t>hēguò</a:t>
            </a:r>
            <a:r>
              <a:rPr lang="en-US" altLang="zh-CN" sz="2800" dirty="0" smtClean="0">
                <a:solidFill>
                  <a:srgbClr val="C00000"/>
                </a:solidFill>
              </a:rPr>
              <a:t> </a:t>
            </a:r>
            <a:r>
              <a:rPr lang="en-US" altLang="zh-CN" sz="2800" dirty="0" err="1" smtClean="0">
                <a:solidFill>
                  <a:srgbClr val="0B33B5"/>
                </a:solidFill>
              </a:rPr>
              <a:t>Báichá</a:t>
            </a:r>
            <a:r>
              <a:rPr lang="en-US" altLang="zh-CN" sz="2800" dirty="0" smtClean="0">
                <a:solidFill>
                  <a:srgbClr val="0B33B5"/>
                </a:solidFill>
              </a:rPr>
              <a:t> / White Tea</a:t>
            </a:r>
          </a:p>
          <a:p>
            <a:pPr lvl="0" algn="ctr" defTabSz="914400">
              <a:spcBef>
                <a:spcPct val="20000"/>
              </a:spcBef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B33B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01040" y="2136215"/>
            <a:ext cx="3535868" cy="29000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2000" y="2136215"/>
            <a:ext cx="3139440" cy="30219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86400" y="4038600"/>
            <a:ext cx="838200" cy="906220"/>
          </a:xfrm>
          <a:prstGeom prst="line">
            <a:avLst/>
          </a:prstGeom>
          <a:ln w="57150">
            <a:solidFill>
              <a:srgbClr val="009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309362" y="2606040"/>
            <a:ext cx="2636518" cy="2338780"/>
          </a:xfrm>
          <a:prstGeom prst="line">
            <a:avLst/>
          </a:prstGeom>
          <a:ln w="57150">
            <a:solidFill>
              <a:srgbClr val="009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4468" y="6321792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Pictures are selected from the Clip Art Library that comes with Microsoft Office Package.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" name="Picture 4" descr="C:\Users\Ke Peng\AppData\Local\Microsoft\Windows\Temporary Internet Files\Content.IE5\R4FCRX1Q\MC900311098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8680" y="2606041"/>
            <a:ext cx="2860849" cy="1996440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C:\Users\Ke Peng\AppData\Local\Microsoft\Windows\Temporary Internet Files\Content.IE5\WMGIU9II\MC900445380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2776" y="2136215"/>
            <a:ext cx="3814024" cy="2808605"/>
          </a:xfrm>
          <a:prstGeom prst="rect">
            <a:avLst/>
          </a:prstGeom>
          <a:noFill/>
        </p:spPr>
      </p:pic>
      <p:pic>
        <p:nvPicPr>
          <p:cNvPr id="22" name="Picture 6" descr="C:\Users\Ke Peng\AppData\Local\Microsoft\Windows\Temporary Internet Files\Content.IE5\WMGIU9II\MC90044538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8720" y="2606040"/>
            <a:ext cx="2468880" cy="18180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08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Has John had Szechuan Food before?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993"/>
            <a:ext cx="4040188" cy="639762"/>
          </a:xfrm>
        </p:spPr>
        <p:txBody>
          <a:bodyPr anchor="t"/>
          <a:lstStyle/>
          <a:p>
            <a:pPr algn="ctr"/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71233"/>
            <a:ext cx="4041775" cy="639762"/>
          </a:xfrm>
        </p:spPr>
        <p:txBody>
          <a:bodyPr anchor="t"/>
          <a:lstStyle/>
          <a:p>
            <a:pPr algn="ctr"/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5356301"/>
            <a:ext cx="4872776" cy="9486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en-US" altLang="zh-CN" sz="2400" strike="sngStrike" dirty="0" err="1" smtClean="0">
                <a:solidFill>
                  <a:srgbClr val="C00000"/>
                </a:solidFill>
              </a:rPr>
              <a:t>Méi</a:t>
            </a:r>
            <a:r>
              <a:rPr lang="en-US" altLang="zh-CN" sz="2400" strike="sngStrike" dirty="0" smtClean="0">
                <a:solidFill>
                  <a:srgbClr val="C00000"/>
                </a:solidFill>
              </a:rPr>
              <a:t> </a:t>
            </a:r>
            <a:r>
              <a:rPr lang="en-US" altLang="zh-CN" sz="2400" strike="sngStrike" dirty="0" err="1" smtClean="0">
                <a:solidFill>
                  <a:srgbClr val="C00000"/>
                </a:solidFill>
              </a:rPr>
              <a:t>chīguò</a:t>
            </a:r>
            <a:r>
              <a:rPr lang="en-US" altLang="zh-CN" sz="2400" strike="sngStrike" dirty="0" smtClean="0">
                <a:solidFill>
                  <a:srgbClr val="C00000"/>
                </a:solidFill>
              </a:rPr>
              <a:t> </a:t>
            </a:r>
            <a:r>
              <a:rPr lang="en-US" altLang="zh-CN" sz="2400" strike="sngStrike" dirty="0" err="1" smtClean="0">
                <a:solidFill>
                  <a:srgbClr val="C00000"/>
                </a:solidFill>
              </a:rPr>
              <a:t>Chuāncài</a:t>
            </a:r>
            <a:r>
              <a:rPr lang="en-US" altLang="zh-CN" sz="2400" strike="sngStrike" dirty="0" smtClean="0">
                <a:solidFill>
                  <a:srgbClr val="C00000"/>
                </a:solidFill>
              </a:rPr>
              <a:t/>
            </a:r>
            <a:br>
              <a:rPr lang="en-US" altLang="zh-CN" sz="2400" strike="sngStrike" dirty="0" smtClean="0">
                <a:solidFill>
                  <a:srgbClr val="C00000"/>
                </a:solidFill>
              </a:rPr>
            </a:br>
            <a:r>
              <a:rPr lang="en-US" altLang="zh-CN" sz="2400" strike="sngStrike" dirty="0" smtClean="0">
                <a:solidFill>
                  <a:srgbClr val="C00000"/>
                </a:solidFill>
              </a:rPr>
              <a:t>Szechuan Food</a:t>
            </a:r>
            <a:endParaRPr lang="en-US" altLang="zh-CN" sz="2400" strike="sngStrike" dirty="0">
              <a:solidFill>
                <a:srgbClr val="C00000"/>
              </a:solidFill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912288" y="5356301"/>
            <a:ext cx="4231711" cy="7504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en-US" altLang="zh-CN" sz="2400" dirty="0" err="1" smtClean="0">
                <a:solidFill>
                  <a:srgbClr val="0B33B5"/>
                </a:solidFill>
              </a:rPr>
              <a:t>Chīguò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Chuāncài</a:t>
            </a:r>
            <a:r>
              <a:rPr lang="en-US" altLang="zh-CN" sz="2400" dirty="0" smtClean="0">
                <a:solidFill>
                  <a:srgbClr val="0B33B5"/>
                </a:solidFill>
              </a:rPr>
              <a:t/>
            </a:r>
            <a:br>
              <a:rPr lang="en-US" altLang="zh-CN" sz="2400" dirty="0" smtClean="0">
                <a:solidFill>
                  <a:srgbClr val="0B33B5"/>
                </a:solidFill>
              </a:rPr>
            </a:br>
            <a:r>
              <a:rPr lang="en-US" altLang="zh-CN" sz="2400" dirty="0" smtClean="0">
                <a:solidFill>
                  <a:srgbClr val="0B33B5"/>
                </a:solidFill>
              </a:rPr>
              <a:t>Szechuan Food</a:t>
            </a:r>
          </a:p>
          <a:p>
            <a:pPr lvl="0" algn="ctr" defTabSz="914400"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B33B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01040" y="2136215"/>
            <a:ext cx="3535868" cy="29000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2000" y="2136215"/>
            <a:ext cx="3139440" cy="30219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86400" y="3550920"/>
            <a:ext cx="838200" cy="906220"/>
          </a:xfrm>
          <a:prstGeom prst="line">
            <a:avLst/>
          </a:prstGeom>
          <a:ln w="57150">
            <a:solidFill>
              <a:srgbClr val="009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309362" y="2118360"/>
            <a:ext cx="2636518" cy="2338780"/>
          </a:xfrm>
          <a:prstGeom prst="line">
            <a:avLst/>
          </a:prstGeom>
          <a:ln w="57150">
            <a:solidFill>
              <a:srgbClr val="009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4468" y="6321792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Pictures are selected from the Clip Art Library that comes with Microsoft Office Package.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243840"/>
            <a:ext cx="9144000" cy="614172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r>
              <a:rPr lang="en-US" sz="2400" b="1" dirty="0" smtClean="0">
                <a:solidFill>
                  <a:srgbClr val="7030A0"/>
                </a:solidFill>
              </a:rPr>
              <a:t>Interpretive Task (Vocabulary Knowledge)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 the email again, and circle the characters you know or might know.</a:t>
            </a:r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r>
              <a:rPr lang="zh-CN" altLang="en-US" sz="2200" dirty="0" smtClean="0">
                <a:solidFill>
                  <a:schemeClr val="tx1"/>
                </a:solidFill>
              </a:rPr>
              <a:t> </a:t>
            </a:r>
          </a:p>
          <a:p>
            <a:endParaRPr lang="zh-CN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-15240" y="7620"/>
            <a:ext cx="9326880" cy="669798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2400" dirty="0" smtClean="0">
                <a:solidFill>
                  <a:srgbClr val="0B33B5"/>
                </a:solidFill>
              </a:rPr>
              <a:t>你 们  好  ！    这  是    约翰。 </a:t>
            </a:r>
            <a:r>
              <a:rPr lang="en-US" altLang="zh-CN" sz="2400" dirty="0" smtClean="0">
                <a:solidFill>
                  <a:schemeClr val="tx1"/>
                </a:solidFill>
              </a:rPr>
              <a:t/>
            </a:r>
            <a:br>
              <a:rPr lang="en-US" altLang="zh-CN" sz="2400" dirty="0" smtClean="0">
                <a:solidFill>
                  <a:schemeClr val="tx1"/>
                </a:solidFill>
              </a:rPr>
            </a:b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rgbClr val="0B33B5"/>
                </a:solidFill>
              </a:rPr>
              <a:t>今  天  我 同   学  请   我去了 一 个 晚  会  。  晚  会     在  大 学  生      酒  吧 。 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/>
            </a:r>
            <a:br>
              <a:rPr lang="en-US" altLang="zh-CN" sz="2400" dirty="0" smtClean="0">
                <a:solidFill>
                  <a:schemeClr val="tx1"/>
                </a:solidFill>
              </a:rPr>
            </a:br>
            <a:r>
              <a:rPr lang="zh-CN" altLang="en-US" sz="2400" dirty="0" smtClean="0">
                <a:solidFill>
                  <a:srgbClr val="0B33B5"/>
                </a:solidFill>
              </a:rPr>
              <a:t>我 没  去 过  大 学  生    酒  吧 ，      今  天   我 去 了 那 儿 。 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/>
            </a:r>
            <a:br>
              <a:rPr lang="en-US" altLang="zh-CN" sz="2400" dirty="0" smtClean="0">
                <a:solidFill>
                  <a:schemeClr val="tx1"/>
                </a:solidFill>
              </a:rPr>
            </a:br>
            <a:r>
              <a:rPr lang="zh-CN" altLang="en-US" sz="2400" dirty="0" smtClean="0">
                <a:solidFill>
                  <a:srgbClr val="0B33B5"/>
                </a:solidFill>
              </a:rPr>
              <a:t>我 喝 过       红   茶  ，  没  喝 过  白  茶  ，   今  天   我 喝 了 白  茶  。 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/>
            </a:r>
            <a:br>
              <a:rPr lang="en-US" altLang="zh-CN" sz="2400" dirty="0" smtClean="0">
                <a:solidFill>
                  <a:schemeClr val="tx1"/>
                </a:solidFill>
              </a:rPr>
            </a:br>
            <a:r>
              <a:rPr lang="zh-CN" altLang="en-US" sz="2400" dirty="0" smtClean="0">
                <a:solidFill>
                  <a:srgbClr val="0B33B5"/>
                </a:solidFill>
              </a:rPr>
              <a:t>我 吃  过  中国 菜  ， 没 吃 过 川 菜  ， 今 天   我 吃  了 川    菜  。 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/>
            </a:r>
            <a:br>
              <a:rPr lang="en-US" altLang="zh-CN" sz="2400" dirty="0" smtClean="0">
                <a:solidFill>
                  <a:schemeClr val="tx1"/>
                </a:solidFill>
              </a:rPr>
            </a:br>
            <a:r>
              <a:rPr lang="zh-CN" altLang="en-US" sz="2400" dirty="0" smtClean="0">
                <a:solidFill>
                  <a:srgbClr val="0B33B5"/>
                </a:solidFill>
              </a:rPr>
              <a:t>我 见   过      很  多  人  ，   没     见   过    这  么 多      中    国  人 。 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/>
            </a:r>
            <a:br>
              <a:rPr lang="en-US" altLang="zh-CN" sz="2400" dirty="0" smtClean="0">
                <a:solidFill>
                  <a:schemeClr val="tx1"/>
                </a:solidFill>
              </a:rPr>
            </a:br>
            <a:r>
              <a:rPr lang="zh-CN" altLang="en-US" sz="2400" dirty="0" smtClean="0">
                <a:solidFill>
                  <a:srgbClr val="0B33B5"/>
                </a:solidFill>
              </a:rPr>
              <a:t>今  天   我  认  识  了 很  多  新  同   学  。      今  天   我 很  高  兴   。 </a:t>
            </a:r>
            <a:endParaRPr lang="zh-CN" altLang="en-US" sz="2800" dirty="0" smtClean="0"/>
          </a:p>
          <a:p>
            <a:endParaRPr lang="zh-CN" altLang="en-US" sz="2800" dirty="0" smtClean="0"/>
          </a:p>
          <a:p>
            <a:endParaRPr lang="zh-CN" altLang="en-US" sz="2800" dirty="0" smtClean="0"/>
          </a:p>
          <a:p>
            <a:endParaRPr lang="zh-CN" altLang="en-US" sz="2800" dirty="0" smtClean="0"/>
          </a:p>
          <a:p>
            <a:endParaRPr lang="zh-CN" altLang="en-US" sz="2800" dirty="0" smtClean="0"/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</a:p>
          <a:p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4647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685800" y="361188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52800" y="359664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83680" y="359664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87390" y="432816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14500" y="5074920"/>
            <a:ext cx="777240" cy="579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53640" y="1025236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2560" y="208788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21080" y="281940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55520" y="283464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92880" y="284988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61560" y="283464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83630" y="281940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82040" y="359664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25040" y="359664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33800" y="359664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95800" y="359664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902630" y="361188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432816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61560" y="432816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03120" y="25908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12720" y="4328160"/>
            <a:ext cx="518160" cy="579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256</Words>
  <Application>Microsoft Macintosh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Has John been to that place before?</vt:lpstr>
      <vt:lpstr>Has John had white tea before?</vt:lpstr>
      <vt:lpstr>Has John had Szechuan Food before?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Awareness Activities</dc:title>
  <dc:creator>Tanya Bearskin</dc:creator>
  <cp:lastModifiedBy>Meng Yeh</cp:lastModifiedBy>
  <cp:revision>137</cp:revision>
  <dcterms:created xsi:type="dcterms:W3CDTF">2012-08-01T16:10:54Z</dcterms:created>
  <dcterms:modified xsi:type="dcterms:W3CDTF">2012-12-19T00:33:07Z</dcterms:modified>
</cp:coreProperties>
</file>